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05" r:id="rId3"/>
    <p:sldId id="304" r:id="rId4"/>
    <p:sldId id="306" r:id="rId5"/>
    <p:sldId id="310" r:id="rId6"/>
    <p:sldId id="309" r:id="rId7"/>
    <p:sldId id="312" r:id="rId8"/>
    <p:sldId id="260" r:id="rId9"/>
    <p:sldId id="315" r:id="rId10"/>
    <p:sldId id="262" r:id="rId11"/>
    <p:sldId id="263" r:id="rId12"/>
    <p:sldId id="265" r:id="rId13"/>
    <p:sldId id="266" r:id="rId14"/>
    <p:sldId id="264" r:id="rId15"/>
    <p:sldId id="270" r:id="rId16"/>
    <p:sldId id="286" r:id="rId17"/>
    <p:sldId id="289" r:id="rId18"/>
    <p:sldId id="291" r:id="rId19"/>
    <p:sldId id="301" r:id="rId20"/>
    <p:sldId id="314" r:id="rId21"/>
    <p:sldId id="293" r:id="rId22"/>
    <p:sldId id="294" r:id="rId23"/>
    <p:sldId id="317" r:id="rId24"/>
    <p:sldId id="295" r:id="rId25"/>
    <p:sldId id="297" r:id="rId26"/>
    <p:sldId id="313" r:id="rId27"/>
    <p:sldId id="302" r:id="rId28"/>
    <p:sldId id="316" r:id="rId29"/>
    <p:sldId id="320" r:id="rId30"/>
    <p:sldId id="31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C4FD-8E90-4547-ACB5-3608490BC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23B3B-27D1-44FC-A133-DE9AF1A4C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0FECE-040F-4A8D-A3C2-89BB287B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CB1BC-209E-40E7-AEA7-D73BC57C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4FEE1-2CDC-4B87-B823-A96BD9EF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BE8E-D235-4650-ACF2-85F88BF0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0575B-C12A-40AA-B8B0-F179DB2BF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967A2-B7D2-4A99-AB9A-321B632A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05209-4D95-483E-AD92-C337A5D9D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EF08D-EA5E-4EFF-9EAE-050863E4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9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19608-90ED-4AFA-8640-D54D009E8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219D7-CD84-4A98-B3A1-B913E03F1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2E75-3222-4623-B328-79DFC8BB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C4577-6D4D-4ED7-A000-AFA7E762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E52B2-35F0-4457-A62A-4DADC314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7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4B5A-B6DD-495C-BD76-5FBBE7CE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87BC-6DAE-45CC-8490-E9F03C0E7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4C5A8-609C-4DA4-9DCE-7FB8E808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8435B-5993-4BAE-92A7-385F1813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E185D-EF19-49FA-85B6-B5226628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2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D95D-3CEA-4390-8C5B-FFF62E81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1A6CA-5526-4A2D-ACD4-E9A54F347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251E9-2654-41DF-B1A2-426FA6E1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6D87-DA8F-4CE4-BDA8-FFEB9154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30B5D-4503-4D9A-9EEE-C7F258C3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0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CFE3-B7B9-4CC1-8973-CEA65607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D3AE1-6D07-40F3-8114-BC2BEBA67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525B0-2575-445C-8CD2-A227BEB06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5621B-A09B-4DB6-BD06-0B8A3830E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88395-18FC-466A-A6AC-DC5EE37E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04DAE-8666-47D7-84E9-B4EBB2BD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7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1148-6F2E-4247-A6CE-14087272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1FEB0-D2F9-494F-8E1A-C47F2ECA8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EC2D3-E445-414C-AC4A-2ECA51E6D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CD075-117D-4A93-89A3-5ECC7F0F4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B386D-272D-4BDF-9BB3-968CF1256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D15DD-C838-41C2-8279-38DEAA66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B8D22-42F0-496B-86AF-46EA01F2A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0E185-1374-4D05-97FB-39F0AB77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35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CF24-1FB6-4944-986C-F2FA3B74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74989-DDC6-4304-B00D-C309F17E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B4E53-ED27-4D31-AA1D-252C1BF0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CAA01-0D40-488D-BA18-A2567F4B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5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8FE8B-460B-433A-8283-06C68145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37E22-661A-424E-9B64-EBAE63C8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AE682-21F2-4D67-BA5B-84C16239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0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45AB-D757-4B47-92D6-DF076A2F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60EA0-AAC2-4E43-8C84-C1A45EF66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A357-DE27-4EBA-A391-FD40D9951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8498A-327F-449A-B2E0-DA74B001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03090-6FE5-4872-ADE0-D74BADE7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AD4EE-CE46-4B51-BBBD-C464671D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6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6595-707B-4359-9749-1CADFAD8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941FC-170D-4FDC-8A0D-EA99B0108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70520-372D-4CE6-95DA-3E573BA92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5144B-D7C7-4EB7-867E-85CEE447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F5916-2200-4EF5-81A5-BC4F9D69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4772D-3384-4FBC-9A74-0C52768E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1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DB62FE-0F42-425B-B8DF-54E43A42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F7BF9-3A74-4D9D-8FD4-F13D7F05D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1B607-A3E3-4595-A707-6E23152E2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1E5B9-E5BB-4CE2-876D-04F9FBFB2E6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13703-DF89-4B60-A577-721A82F21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1FD0D-A2B3-46D7-8CC0-50060516A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68702-B98C-490F-8E95-22549EC80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3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EAED-D011-4548-B6CB-5B832CAC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New Left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6A4AE-2F48-485C-A387-90CC36A4E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Outline the conditions of the “Great Boom” from 1950-1980</a:t>
            </a:r>
          </a:p>
          <a:p>
            <a:r>
              <a:rPr lang="en-US" dirty="0"/>
              <a:t>(2) Lay the foundations for understanding why massive protest broke out worldwide in the late 1970s despite seeming economic prosperity</a:t>
            </a:r>
          </a:p>
          <a:p>
            <a:r>
              <a:rPr lang="en-US" dirty="0"/>
              <a:t>(3) Explore some of the protests and their social, cultural, and political ramifications</a:t>
            </a:r>
          </a:p>
        </p:txBody>
      </p:sp>
    </p:spTree>
    <p:extLst>
      <p:ext uri="{BB962C8B-B14F-4D97-AF65-F5344CB8AC3E}">
        <p14:creationId xmlns:p14="http://schemas.microsoft.com/office/powerpoint/2010/main" val="3102486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594F0-BA3D-4C16-AD24-9AE32944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Late 1950s Youth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9BAB-EC1A-4D1A-9CDD-AD54A1BA1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In college in record numbers</a:t>
            </a:r>
          </a:p>
          <a:p>
            <a:r>
              <a:rPr lang="en-US" sz="2400" dirty="0"/>
              <a:t>Tired of the Cold War</a:t>
            </a:r>
          </a:p>
          <a:p>
            <a:r>
              <a:rPr lang="en-US" sz="2400" dirty="0"/>
              <a:t>Irreverent icons</a:t>
            </a:r>
          </a:p>
          <a:p>
            <a:r>
              <a:rPr lang="en-US" sz="2400" dirty="0"/>
              <a:t>Ambivalent about consumer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B4BCD-EB53-431B-8CE3-A5C0A3FC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65" y="306909"/>
            <a:ext cx="166878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7A82A-D8AE-495B-B350-2564895B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372" y="2828925"/>
            <a:ext cx="2380768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6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A6BE4-BEA7-4D8F-B981-F991E433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B1A05-1941-4E9C-B559-32170629E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Students were especially opposed to nuclear proliferation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CC50D94-95D4-4543-B5C3-328E7AE58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1" b="-2"/>
          <a:stretch/>
        </p:blipFill>
        <p:spPr>
          <a:xfrm>
            <a:off x="5192225" y="492573"/>
            <a:ext cx="647673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7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3258B-2AB2-48EA-B01A-41626F42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Brown v. Board 1954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1F9F3-EA14-401C-803A-B83392B79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3" r="2" b="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5211A-F6BA-4A4C-9724-8A0AC3CDF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NAACP since early 1940s had pursued aggressive legal strategy to challenge Jim Crow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Class action suit challenged segregated public schools in Topeka, Kansas in 1951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Composition of the Supreme Court had changed under 12 years of FDR and 8 years of Truman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Effectively overturned </a:t>
            </a:r>
            <a:r>
              <a:rPr lang="en-US" sz="2000" i="1" dirty="0">
                <a:solidFill>
                  <a:srgbClr val="FFFFFF"/>
                </a:solidFill>
              </a:rPr>
              <a:t>Plessy v. Ferguson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7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A071B1-6047-4073-AA3B-43FE7D07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Desegregation was Contentious and Televised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28C980-1104-44F7-A86A-8E73389BD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88" r="22823" b="1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CF990-5120-4D2C-BAD0-D6E4584E4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9948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9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521DD34-C6F2-4402-9A01-962807DB6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2D7C4-A2F3-48F3-BDC5-253FC700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154508" cy="1293028"/>
          </a:xfrm>
        </p:spPr>
        <p:txBody>
          <a:bodyPr>
            <a:normAutofit/>
          </a:bodyPr>
          <a:lstStyle/>
          <a:p>
            <a:r>
              <a:rPr lang="en-US" sz="4000"/>
              <a:t>Direct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5755-2BCA-4A0F-988D-1D0C7073B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5154507" cy="4024125"/>
          </a:xfrm>
        </p:spPr>
        <p:txBody>
          <a:bodyPr>
            <a:normAutofit/>
          </a:bodyPr>
          <a:lstStyle/>
          <a:p>
            <a:r>
              <a:rPr lang="en-US" sz="2000" dirty="0"/>
              <a:t>Roots in anarchist, IWW, and feminist protest tactics, often employed by people deprived of political voice</a:t>
            </a:r>
          </a:p>
          <a:p>
            <a:r>
              <a:rPr lang="en-US" sz="2000" dirty="0"/>
              <a:t>Long intellectual roots, most immediately Gandhi</a:t>
            </a:r>
          </a:p>
          <a:p>
            <a:r>
              <a:rPr lang="en-US" sz="2000" dirty="0"/>
              <a:t>Made deliberate use of television</a:t>
            </a:r>
          </a:p>
          <a:p>
            <a:r>
              <a:rPr lang="en-US" sz="2000" dirty="0"/>
              <a:t>Sit-ins, 1955-1962, challenged segregation of private businesses</a:t>
            </a:r>
          </a:p>
          <a:p>
            <a:r>
              <a:rPr lang="en-US" sz="2000" dirty="0"/>
              <a:t>Freedom rides 1961 challenged non-enforcement of Supreme Court desegregation of interstate public transit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B7E51-27FA-4756-8471-7DCB004C5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19" r="10130" b="3"/>
          <a:stretch/>
        </p:blipFill>
        <p:spPr>
          <a:xfrm>
            <a:off x="6417733" y="10"/>
            <a:ext cx="3270176" cy="3933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575E2-B87C-41A8-A245-AE3FC5263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9" r="48696" b="-3"/>
          <a:stretch/>
        </p:blipFill>
        <p:spPr>
          <a:xfrm>
            <a:off x="9782174" y="10"/>
            <a:ext cx="2409826" cy="3933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99AF1-DCC8-45BE-B2BC-87D3C9D7A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2617"/>
          <a:stretch/>
        </p:blipFill>
        <p:spPr>
          <a:xfrm>
            <a:off x="6417734" y="4019724"/>
            <a:ext cx="5774266" cy="28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9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A54AF-8530-4954-9C6C-C253E1F6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Cuban Revolution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1DEA9-9E2A-4A49-A603-B3B8474EE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" r="1862"/>
          <a:stretch/>
        </p:blipFill>
        <p:spPr>
          <a:xfrm>
            <a:off x="1369511" y="478232"/>
            <a:ext cx="1887480" cy="27899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337052-E226-4D70-8848-0005DD87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90" y="3589867"/>
            <a:ext cx="3006921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E413-1BB9-44EC-8300-468071041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Transnationally, Cuban Revolution most important symbolic moment for New Left Third </a:t>
            </a:r>
            <a:r>
              <a:rPr lang="en-US" sz="2400" dirty="0" err="1">
                <a:solidFill>
                  <a:srgbClr val="FFFFFF"/>
                </a:solidFill>
              </a:rPr>
              <a:t>Worldism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Supported by academic left intelligentsia: Sartre, C. Wright Mills, Paul </a:t>
            </a:r>
            <a:r>
              <a:rPr lang="en-US" sz="2400" dirty="0" err="1">
                <a:solidFill>
                  <a:srgbClr val="FFFFFF"/>
                </a:solidFill>
              </a:rPr>
              <a:t>Sweezy</a:t>
            </a:r>
            <a:r>
              <a:rPr lang="en-US" sz="2400" dirty="0">
                <a:solidFill>
                  <a:srgbClr val="FFFFFF"/>
                </a:solidFill>
              </a:rPr>
              <a:t>, Ernest Mandel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Elevated Latin American intellectual left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Gained a cult following among college youth</a:t>
            </a:r>
          </a:p>
        </p:txBody>
      </p:sp>
    </p:spTree>
    <p:extLst>
      <p:ext uri="{BB962C8B-B14F-4D97-AF65-F5344CB8AC3E}">
        <p14:creationId xmlns:p14="http://schemas.microsoft.com/office/powerpoint/2010/main" val="724618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1A1F3-D843-4226-9F00-96F5C38D4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910"/>
          <a:stretch/>
        </p:blipFill>
        <p:spPr>
          <a:xfrm>
            <a:off x="8050039" y="320041"/>
            <a:ext cx="3638845" cy="29507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6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22E06-D920-4D89-AA7E-9735632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Student New Left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31E22-5A22-4D78-A7F2-CF66D1E5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E"/>
                </a:solidFill>
              </a:rPr>
              <a:t>European students rejected “Old Left” (Communism) in favor of academic Marxism </a:t>
            </a:r>
          </a:p>
          <a:p>
            <a:r>
              <a:rPr lang="en-US" sz="1500" dirty="0">
                <a:solidFill>
                  <a:srgbClr val="FFFFFE"/>
                </a:solidFill>
              </a:rPr>
              <a:t>1962 “Port Huron Statement” opening manifesto of Students for a Democratic Society</a:t>
            </a:r>
          </a:p>
          <a:p>
            <a:r>
              <a:rPr lang="en-US" sz="1500" dirty="0">
                <a:solidFill>
                  <a:srgbClr val="FFFFFE"/>
                </a:solidFill>
              </a:rPr>
              <a:t>German Student Movement took off after 1966, motivated by opposition to Vietnam</a:t>
            </a:r>
          </a:p>
          <a:p>
            <a:r>
              <a:rPr lang="en-US" sz="1500" dirty="0">
                <a:solidFill>
                  <a:srgbClr val="FFFFFE"/>
                </a:solidFill>
              </a:rPr>
              <a:t>Chilean students became extremely radical in the 1960s</a:t>
            </a:r>
          </a:p>
          <a:p>
            <a:r>
              <a:rPr lang="en-US" sz="1500" dirty="0">
                <a:solidFill>
                  <a:srgbClr val="FFFFFE"/>
                </a:solidFill>
              </a:rPr>
              <a:t>Internationally, imperialism and solidarity with the Third World was the common thread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D51F9-BEFB-4FD0-A0AF-2D15CDC24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47" r="1" b="12798"/>
          <a:stretch/>
        </p:blipFill>
        <p:spPr>
          <a:xfrm>
            <a:off x="7940306" y="3587191"/>
            <a:ext cx="3858005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3589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D41A-94D3-4C0A-BEDA-EBEDB6A0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Vietnam War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3ED41-7513-41EB-8B99-D129DEDD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US had supported French occupation of Indochina throughout the 1950s</a:t>
            </a:r>
          </a:p>
          <a:p>
            <a:r>
              <a:rPr lang="en-US" sz="1800" dirty="0"/>
              <a:t>Kennedy escalated presence of US advisory troops</a:t>
            </a:r>
          </a:p>
          <a:p>
            <a:r>
              <a:rPr lang="en-US" sz="1800" dirty="0"/>
              <a:t>In 1964 became an occupying force waging a counterinsurgency against local guerillas</a:t>
            </a:r>
          </a:p>
          <a:p>
            <a:r>
              <a:rPr lang="en-US" sz="1800" dirty="0"/>
              <a:t>Justified by “modernization theory,” including advisory capacity of WW Rostow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1CAF-2517-4495-AC0B-B2D435396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2" r="-2" b="307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2921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1FB6-4571-487F-9E5E-D31C4E45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March Against the War, 1965</a:t>
            </a:r>
          </a:p>
        </p:txBody>
      </p:sp>
      <p:pic>
        <p:nvPicPr>
          <p:cNvPr id="4" name="Picture 3" descr="A group of people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22E6746D-D152-477D-9338-CBCD877A6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9" b="-2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5" name="Picture 4" descr="A group of people in uniform&#10;&#10;Description generated with very high confidence">
            <a:extLst>
              <a:ext uri="{FF2B5EF4-FFF2-40B4-BE49-F238E27FC236}">
                <a16:creationId xmlns:a16="http://schemas.microsoft.com/office/drawing/2014/main" id="{B1A6E937-5D6C-4AE3-A58B-19797D88B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" r="3734" b="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65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0">
            <a:extLst>
              <a:ext uri="{FF2B5EF4-FFF2-40B4-BE49-F238E27FC236}">
                <a16:creationId xmlns:a16="http://schemas.microsoft.com/office/drawing/2014/main" id="{8EAC04C2-7228-46E0-B977-95BB8C51C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EC808F-1FC1-4A2E-B01B-76812119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CFE68EA-4FC5-4C75-90E1-184E465FB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27A6CF9-A4EF-4E3C-9BB9-CE9E1B2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3F6BCD4-4B29-4570-86DD-C063D0A71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98776EA-E610-4021-B218-9F405372B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D8448F1-3976-4285-B6F0-2B679F0AD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E12B694-C60D-430E-A9A1-E531B8CF4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62150B2-8E09-4106-A3B4-D04A65F19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ED1904E-7B40-4203-A4F2-64086596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A107C6D6-7CCD-45C1-9F72-CCF3DBD2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5DBC124-02A4-4147-A227-8AACC3112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1A046586-2FEC-449F-80AC-2A700A742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35E19B7-E89C-447B-A2C5-6B0B9E2BF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27A78E-EFBE-4DEA-80DF-C449D1F0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2E64BBD-72C4-4DCC-8ECE-3A1934C60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ACC5732-AB88-454E-8058-13C8C460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2031E1C6-5224-4679-925E-ADD051DA1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9B568F1B-8844-4ABD-AEE9-24E3ED5A8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2540ED86-90CE-4D49-84DF-E52E95341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2B709B38-34E6-4418-817C-C6852373D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C4DCC7CA-1427-4272-9997-7FA64B397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0066B0F1-E8C5-4219-A992-9769BCD8C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504ED0C-6A4A-48BD-B467-0AD542E2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60158-6A06-425E-9812-32FEC2975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" b="-4"/>
          <a:stretch/>
        </p:blipFill>
        <p:spPr>
          <a:xfrm>
            <a:off x="7550167" y="10"/>
            <a:ext cx="4641833" cy="3429217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22">
            <a:extLst>
              <a:ext uri="{FF2B5EF4-FFF2-40B4-BE49-F238E27FC236}">
                <a16:creationId xmlns:a16="http://schemas.microsoft.com/office/drawing/2014/main" id="{F4366B6B-9464-4F48-BFFE-BF288234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01C424-7227-4039-8615-710FEBBEF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30AF-7161-4460-8622-B25A1DD3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Paris, 1968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35-F279-44DE-A7DB-BF8292DEC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Student New Left took to the streets in May to protest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Workers quickly joined in with a mass strike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Prime Minister de Gaulle briefly fled, leaving the country in a power vacuum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Momentum fizzled in June and July, leading to restoration</a:t>
            </a:r>
          </a:p>
          <a:p>
            <a:r>
              <a:rPr lang="en-US" sz="1600" dirty="0">
                <a:solidFill>
                  <a:srgbClr val="FFFFFF"/>
                </a:solidFill>
              </a:rPr>
              <a:t>Still considered a cultural turning point for the country, and spurred similar outbursts worldwide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2EAC-4663-4C54-8CD6-127F39C35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0" r="3001" b="-3"/>
          <a:stretch/>
        </p:blipFill>
        <p:spPr>
          <a:xfrm>
            <a:off x="7549862" y="3428999"/>
            <a:ext cx="4641833" cy="34292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11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8CC1C1-0925-4F7D-B07D-E0AEB4B8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War-Torn Europe and Japan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774F7-D455-4EEF-AC8A-0B78C325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1" y="307731"/>
            <a:ext cx="5125175" cy="3997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1DDA1-FC97-4A0C-A0E8-28A29B5B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778893"/>
            <a:ext cx="5455917" cy="305531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14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D1562-55E4-46F1-A7A9-63DCAD69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Prague Spring, 1968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B3DD4-0D8B-49A3-98ED-24388A079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5" r="1" b="127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E503D-EB0B-4ADC-AABE-3EC2EAD4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Soviet-controlled Czechoslovakia initiated liberal reform movement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Preceded by suppression of Western-oriented intellectuals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Many parallels with the goals and criticisms coming from the Western New Left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Soviet invasion and repression spurred sympathy protests</a:t>
            </a:r>
          </a:p>
        </p:txBody>
      </p:sp>
    </p:spTree>
    <p:extLst>
      <p:ext uri="{BB962C8B-B14F-4D97-AF65-F5344CB8AC3E}">
        <p14:creationId xmlns:p14="http://schemas.microsoft.com/office/powerpoint/2010/main" val="712670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47BBF-FF0F-4652-8053-3964BA032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16021" b="9002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90700-0A83-4D15-B0C6-E56C9CC5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 err="1"/>
              <a:t>Yippies</a:t>
            </a:r>
            <a:r>
              <a:rPr lang="en-US" dirty="0"/>
              <a:t> and Hippy Culture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D18901-5988-44C4-A6D6-310515A7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Counterculture merges with anti-war movement</a:t>
            </a:r>
          </a:p>
          <a:p>
            <a:r>
              <a:rPr lang="en-US" sz="1800" dirty="0"/>
              <a:t>Leaders Abbie Hoffman and Jerry Rubin staged public acts of buffoonery, called “guerrilla theater”</a:t>
            </a:r>
          </a:p>
          <a:p>
            <a:r>
              <a:rPr lang="en-US" sz="1800" dirty="0"/>
              <a:t>Conflict with SDS, which wanted more serious organization</a:t>
            </a:r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3BD57-2398-4A3C-9E1F-AEDF935C0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" r="10703" b="2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72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8DBBA-3DDD-42EB-B6F2-26DF8031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1968 Democratic National Convention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E982A-3F8B-40AB-B91C-A13A9C7C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614120"/>
            <a:ext cx="3662730" cy="251812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33DDE29-EDFC-4549-83FE-E073049E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766469"/>
            <a:ext cx="3662730" cy="24357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9748-8BE1-4BA6-9900-7C77E41AF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10,000 protesters showed up in Chicago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Mayor Daley deployed National Guardsmen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Radicalized students emulated Third World guerrilla tactics planned to fight it out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Public largely unsympathetic to youths</a:t>
            </a:r>
          </a:p>
        </p:txBody>
      </p:sp>
    </p:spTree>
    <p:extLst>
      <p:ext uri="{BB962C8B-B14F-4D97-AF65-F5344CB8AC3E}">
        <p14:creationId xmlns:p14="http://schemas.microsoft.com/office/powerpoint/2010/main" val="113458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690A59-34A5-424C-AE1A-D12221EE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Riots Following King Assassination, 1968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401D8-324A-4CA3-AA8C-D89EB7183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" b="-5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A9D26-4A6A-474C-9276-4D4A1DDF0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30" r="2" b="23169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77B3F7-1012-431A-9F01-6FEECF9AF2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68" r="22872" b="-2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6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44489-6468-4282-9AEC-39446F66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Black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4E140-8A27-4C0D-87FE-A0F3B8781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37" y="478232"/>
            <a:ext cx="2036628" cy="27899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EB39C2-6121-4529-B2A0-0DE038B0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789361"/>
            <a:ext cx="3662730" cy="23899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FA014-1210-4CC9-9806-31E346B06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Many black activists abandoned non-violent resistance in favor of armed resistance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Black Panther Party formed in Oakland under Bobby Seale and Huey Newton in 1966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Spread throughout the US and the world</a:t>
            </a:r>
          </a:p>
        </p:txBody>
      </p:sp>
    </p:spTree>
    <p:extLst>
      <p:ext uri="{BB962C8B-B14F-4D97-AF65-F5344CB8AC3E}">
        <p14:creationId xmlns:p14="http://schemas.microsoft.com/office/powerpoint/2010/main" val="2832461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C575A-6F50-4321-B06D-08632748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Radical Feminism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A97A-9CDC-4112-B8E2-AE3D9FFB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Shift from suffrage to smashing all forms of patriarchy</a:t>
            </a:r>
          </a:p>
          <a:p>
            <a:r>
              <a:rPr lang="en-US" sz="1800" dirty="0"/>
              <a:t>Emerged out of New Left and Black Power organizations, where women activists were frustrated by their subordinate roles</a:t>
            </a:r>
          </a:p>
        </p:txBody>
      </p:sp>
      <p:pic>
        <p:nvPicPr>
          <p:cNvPr id="6" name="Picture 5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0EA06D7B-30E0-4B45-BC45-9F0CDCE36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2" r="4866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2397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9354B-3D69-4393-926B-A0E8C5FBB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Latin American Marxist Intelligentsia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7BD92-9153-44C5-AB00-839F8430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Cohered around “dependency theory” in mid-1960s</a:t>
            </a:r>
          </a:p>
          <a:p>
            <a:r>
              <a:rPr lang="en-US" sz="2400" dirty="0"/>
              <a:t>Rejected Western Marxism in favor structuralism and Leninism</a:t>
            </a:r>
          </a:p>
          <a:p>
            <a:r>
              <a:rPr lang="en-US" sz="2400" dirty="0"/>
              <a:t>Congregated at the University of Santiago from 1966-1973</a:t>
            </a:r>
          </a:p>
          <a:p>
            <a:r>
              <a:rPr lang="en-US" sz="2400" dirty="0"/>
              <a:t>Foundation for 1970s World-Systems Theory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8309D-7B8D-4B86-9DC8-C9C72527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67" y="306909"/>
            <a:ext cx="3557976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37767-CE14-4775-9194-44BA52B3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888" y="2828925"/>
            <a:ext cx="3963735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95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A0F5C-82FD-4D23-B468-5F4FBEF0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Allende Administration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1B9399-BB12-4C56-B889-2118A56E4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2" r="11061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B838-6163-47CC-B8D0-E29EB956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1970 self-described Marxist Salvador Allende elected President of Chile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Strong support from students and academic Marxists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Policies not much different from other Third World leaders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But included nationalization of US-controlled copper mines</a:t>
            </a:r>
          </a:p>
        </p:txBody>
      </p:sp>
    </p:spTree>
    <p:extLst>
      <p:ext uri="{BB962C8B-B14F-4D97-AF65-F5344CB8AC3E}">
        <p14:creationId xmlns:p14="http://schemas.microsoft.com/office/powerpoint/2010/main" val="467748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1CEB-ADF6-4066-97D7-BAEAFC3F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Coup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54D5A-2626-44D8-933A-7E88DF5C5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7" r="27246"/>
          <a:stretch/>
        </p:blipFill>
        <p:spPr>
          <a:xfrm>
            <a:off x="20" y="10"/>
            <a:ext cx="2917436" cy="3407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1297F3-E923-4BC1-AE89-9723C0DB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30" r="33979" b="-2"/>
          <a:stretch/>
        </p:blipFill>
        <p:spPr>
          <a:xfrm>
            <a:off x="3008896" y="-2655"/>
            <a:ext cx="2917457" cy="3407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EB7D2-1F9B-4C27-B747-F43F7DB24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" r="2" b="2"/>
          <a:stretch/>
        </p:blipFill>
        <p:spPr>
          <a:xfrm>
            <a:off x="20" y="3494314"/>
            <a:ext cx="5926333" cy="3363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F5B7-8474-4297-9C98-A2D23D8B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121408"/>
            <a:ext cx="5118756" cy="4050792"/>
          </a:xfrm>
        </p:spPr>
        <p:txBody>
          <a:bodyPr>
            <a:normAutofit/>
          </a:bodyPr>
          <a:lstStyle/>
          <a:p>
            <a:r>
              <a:rPr lang="en-US" sz="2000" dirty="0"/>
              <a:t>Track I- Nixon, Kissinger, and the CIA worked to destabilize Allende’s regime</a:t>
            </a:r>
          </a:p>
          <a:p>
            <a:r>
              <a:rPr lang="en-US" sz="2000" dirty="0"/>
              <a:t>Track II- Identify a figure in the military willing to overthrow Allende by force</a:t>
            </a:r>
          </a:p>
          <a:p>
            <a:r>
              <a:rPr lang="en-US" sz="2000" dirty="0"/>
              <a:t>Augusto Pinochet executed the coup, September 11, 1973</a:t>
            </a:r>
          </a:p>
          <a:p>
            <a:r>
              <a:rPr lang="en-US" sz="2000" dirty="0"/>
              <a:t>Brought in “Chicago Boys” to implement policies that would come to be known as neoliberalism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8022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4A02A-E048-48B1-A184-B05BEC10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Restoring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5FA01-5031-491F-B915-53F1CF4FB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US and the USSR turned to détente to get their own respective houses in order</a:t>
            </a:r>
          </a:p>
          <a:p>
            <a:r>
              <a:rPr lang="en-US" sz="2400" dirty="0"/>
              <a:t>The US finally pulled out of Vietnam, taking away a major impetus for student radicalization</a:t>
            </a:r>
          </a:p>
          <a:p>
            <a:r>
              <a:rPr lang="en-US" sz="2400" dirty="0"/>
              <a:t>Conservative movement kicked in to counter radical discourse</a:t>
            </a:r>
          </a:p>
          <a:p>
            <a:r>
              <a:rPr lang="en-US" sz="2400" dirty="0"/>
              <a:t>Left movements fractured, radicalized, dissipated, then became entrenched in academic life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D66CA-D5EE-4525-B969-B9B6C3931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62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4AA13-2972-4317-A3A7-F6DF18EC0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2" r="6122" b="-4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9A05-0ECA-4362-BD0A-D39B9F70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Great Boom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F198-A623-435D-94C5-32D8C97C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Marshall Plan funneled US capital into Japan and Europe, for political reasons as part of the Cold War</a:t>
            </a:r>
          </a:p>
          <a:p>
            <a:r>
              <a:rPr lang="en-US" sz="1800" dirty="0"/>
              <a:t>German Economic Miracle- </a:t>
            </a:r>
          </a:p>
          <a:p>
            <a:pPr lvl="1"/>
            <a:r>
              <a:rPr lang="en-US" sz="1800" dirty="0"/>
              <a:t>industrial production grew by 25 percent in 1950 and 18.1 percent in 1951</a:t>
            </a:r>
          </a:p>
          <a:p>
            <a:pPr lvl="1"/>
            <a:r>
              <a:rPr lang="en-US" sz="1800" dirty="0"/>
              <a:t>By 1960 surpassed level of production achieved by the Nazis</a:t>
            </a:r>
          </a:p>
          <a:p>
            <a:r>
              <a:rPr lang="en-US" sz="1800" dirty="0"/>
              <a:t>Japanese Economic Miracle- 1965 GDP $91 billion, 1980 GDP, $1 trillion</a:t>
            </a:r>
          </a:p>
          <a:p>
            <a:r>
              <a:rPr lang="en-US" sz="1800" dirty="0"/>
              <a:t>NICs- Industrialization spread even to the Third World, the so-called “newly industrialized countries” from the 1970s 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D0DFD-AC41-4A07-B307-E6093FD47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5" r="18105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0859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662B-7801-4572-8F55-72E684A2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74F9-7215-4C7B-B767-12937987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that time to the present “the left” has been housed primarily in the university</a:t>
            </a:r>
          </a:p>
          <a:p>
            <a:r>
              <a:rPr lang="en-US" dirty="0"/>
              <a:t>Vietnam syndrome soured the US on modernization theory at least until the Iraq War</a:t>
            </a:r>
          </a:p>
          <a:p>
            <a:r>
              <a:rPr lang="en-US" dirty="0"/>
              <a:t>The Cold War passed its cusp, and began a steady if bumpy dissent</a:t>
            </a:r>
          </a:p>
          <a:p>
            <a:r>
              <a:rPr lang="en-US" dirty="0"/>
              <a:t>Social antagonism shifted to the cultural front, especially in advanced industrial economies</a:t>
            </a:r>
          </a:p>
        </p:txBody>
      </p:sp>
    </p:spTree>
    <p:extLst>
      <p:ext uri="{BB962C8B-B14F-4D97-AF65-F5344CB8AC3E}">
        <p14:creationId xmlns:p14="http://schemas.microsoft.com/office/powerpoint/2010/main" val="330536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E9C0-F25B-483A-829E-23E1FBEB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/>
              <a:t>Why the Boom?</a:t>
            </a:r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89401-DF99-4BA1-9D45-480124081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5674"/>
          <a:stretch/>
        </p:blipFill>
        <p:spPr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70BDE-F6FB-4F15-A3C4-967041B4B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Fordist technique spreads to Europe and Japan</a:t>
            </a:r>
          </a:p>
          <a:p>
            <a:r>
              <a:rPr lang="en-US" sz="1800" dirty="0"/>
              <a:t>Fordist technique spreads to other industries</a:t>
            </a:r>
          </a:p>
          <a:p>
            <a:r>
              <a:rPr lang="en-US" sz="1800" dirty="0"/>
              <a:t>Research and Development</a:t>
            </a:r>
          </a:p>
          <a:p>
            <a:r>
              <a:rPr lang="en-US" sz="1800" dirty="0"/>
              <a:t>Capital intensive growth</a:t>
            </a:r>
          </a:p>
          <a:p>
            <a:r>
              <a:rPr lang="en-US" sz="1800" dirty="0"/>
              <a:t>Advantage of wartime destruction or backwardness</a:t>
            </a:r>
          </a:p>
          <a:p>
            <a:r>
              <a:rPr lang="en-US" sz="1800" dirty="0"/>
              <a:t>Success of Bretton Woods and the UN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DD19C-733C-4B8B-9F75-B366AD748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4" r="25664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990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7B81-FE8E-40A1-AEBE-97C02C15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dirty="0"/>
              <a:t>Affluent 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0926-3239-4F5F-A10B-0CC9523B7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US" sz="2000" dirty="0"/>
              <a:t>The idea that material abundance could spread indefinitely, ending historic problem of scarcity</a:t>
            </a:r>
          </a:p>
          <a:p>
            <a:r>
              <a:rPr lang="en-US" sz="2000" dirty="0"/>
              <a:t>Wrapped up in politics of demand subsidization and macroeconomic control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7F048-BFDF-4079-AE3F-B7722FAE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760" y="321734"/>
            <a:ext cx="2020613" cy="27398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87B10-4880-4F8F-9485-4D0B2085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353" y="321734"/>
            <a:ext cx="2041161" cy="2739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35680-6D6A-49E5-B18C-BA38C40C6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964" y="3796452"/>
            <a:ext cx="2716071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56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89DBC-B1CE-46AC-90E3-FD9C0DB2B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1950s Left Intelligentsia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DCD49-2E80-4221-8FF9-D1D3C4189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" r="1" b="2534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837DA-855B-4256-B71D-8BEBF29C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rgbClr val="FFFFFF"/>
                </a:solidFill>
              </a:rPr>
              <a:t>Western Marxism focused on issues of alienation, cultural degradation of consumer society</a:t>
            </a:r>
          </a:p>
          <a:p>
            <a:r>
              <a:rPr lang="en-US" sz="1900">
                <a:solidFill>
                  <a:srgbClr val="FFFFFF"/>
                </a:solidFill>
              </a:rPr>
              <a:t>Basically accepted “affluent society thesis” for advanced industrialized countries but questioned its moral foundations</a:t>
            </a:r>
          </a:p>
          <a:p>
            <a:r>
              <a:rPr lang="en-US" sz="1900">
                <a:solidFill>
                  <a:srgbClr val="FFFFFF"/>
                </a:solidFill>
              </a:rPr>
              <a:t>Affluence depends on exploitation of minorities and women domestically, and on Third World internationally</a:t>
            </a:r>
          </a:p>
          <a:p>
            <a:r>
              <a:rPr lang="en-US" sz="1900">
                <a:solidFill>
                  <a:srgbClr val="FFFFFF"/>
                </a:solidFill>
              </a:rPr>
              <a:t>Housed in academia, not political parties</a:t>
            </a:r>
          </a:p>
        </p:txBody>
      </p:sp>
    </p:spTree>
    <p:extLst>
      <p:ext uri="{BB962C8B-B14F-4D97-AF65-F5344CB8AC3E}">
        <p14:creationId xmlns:p14="http://schemas.microsoft.com/office/powerpoint/2010/main" val="421323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1D028-89FC-4641-929F-94DF84112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818" y="320041"/>
            <a:ext cx="3921288" cy="29507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9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E22E3-2D13-41C3-9F0C-97A20C4E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The Roots of Radical Feminism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BE721-C324-4DF0-B5E8-2CC9D43F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Baby boom and suburbanization reinforced ideas of domesticity</a:t>
            </a:r>
          </a:p>
          <a:p>
            <a:r>
              <a:rPr lang="en-US" sz="1600" dirty="0">
                <a:solidFill>
                  <a:srgbClr val="FFFFFE"/>
                </a:solidFill>
              </a:rPr>
              <a:t>Transnational intellectuals developed concepts of gender</a:t>
            </a:r>
          </a:p>
          <a:p>
            <a:r>
              <a:rPr lang="en-US" sz="1600" dirty="0">
                <a:solidFill>
                  <a:srgbClr val="FFFFFE"/>
                </a:solidFill>
              </a:rPr>
              <a:t>Women joined white collar workforce</a:t>
            </a:r>
          </a:p>
          <a:p>
            <a:r>
              <a:rPr lang="en-US" sz="1600" dirty="0">
                <a:solidFill>
                  <a:srgbClr val="FFFFFE"/>
                </a:solidFill>
              </a:rPr>
              <a:t>Expansion of college education include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BDEBD-CCAD-406C-96CF-306EF95D6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794" y="3587191"/>
            <a:ext cx="2061028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6455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D8494-A83A-43DD-8826-755F0E6C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Destalinization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A6EE-67C1-406B-84EF-B01AFDD10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Stalin’s death in 1953 left a power vacuum</a:t>
            </a:r>
          </a:p>
          <a:p>
            <a:r>
              <a:rPr lang="en-US" sz="2400" dirty="0"/>
              <a:t>Nikita Khrushchev delivered “secret speech” 1956</a:t>
            </a:r>
          </a:p>
          <a:p>
            <a:r>
              <a:rPr lang="en-US" sz="2400" dirty="0"/>
              <a:t>“Destalinization” motivated liberal reformism in Soviet-controlled Eastern European states</a:t>
            </a:r>
          </a:p>
          <a:p>
            <a:r>
              <a:rPr lang="en-US" sz="2400" dirty="0"/>
              <a:t>Communism lost moral high ground in much of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21F12-84CB-48B0-9A71-FAFAFD25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44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8D629-0171-47AC-8292-1AA3D6CBA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9" r="3" b="3634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6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A235A-21EB-4DB5-9380-6A3331CB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Hungarian Revolution, 1956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6D4D5-04D7-4660-A65C-31F2956E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FAD70-C642-4A52-A338-8885E542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Student protest led to mass nationwide revolt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Soviet Union crushed the revolution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Buttressed Cold War claims about Soviet authoritarianism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Pushed youth and European left into Western Marxist camp</a:t>
            </a:r>
          </a:p>
        </p:txBody>
      </p:sp>
    </p:spTree>
    <p:extLst>
      <p:ext uri="{BB962C8B-B14F-4D97-AF65-F5344CB8AC3E}">
        <p14:creationId xmlns:p14="http://schemas.microsoft.com/office/powerpoint/2010/main" val="3139697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1134</Words>
  <Application>Microsoft Office PowerPoint</Application>
  <PresentationFormat>Widescreen</PresentationFormat>
  <Paragraphs>131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The Global New Left</vt:lpstr>
      <vt:lpstr>War-Torn Europe and Japan</vt:lpstr>
      <vt:lpstr>The Great Boom</vt:lpstr>
      <vt:lpstr>Why the Boom?</vt:lpstr>
      <vt:lpstr>Affluent Society</vt:lpstr>
      <vt:lpstr>1950s Left Intelligentsia</vt:lpstr>
      <vt:lpstr>The Roots of Radical Feminism</vt:lpstr>
      <vt:lpstr>Destalinization</vt:lpstr>
      <vt:lpstr>Hungarian Revolution, 1956</vt:lpstr>
      <vt:lpstr>Late 1950s Youth Culture</vt:lpstr>
      <vt:lpstr>SANE</vt:lpstr>
      <vt:lpstr>Brown v. Board 1954</vt:lpstr>
      <vt:lpstr>Desegregation was Contentious and Televised</vt:lpstr>
      <vt:lpstr>Direct Action</vt:lpstr>
      <vt:lpstr>Cuban Revolution</vt:lpstr>
      <vt:lpstr>Student New Left</vt:lpstr>
      <vt:lpstr>Vietnam War</vt:lpstr>
      <vt:lpstr>March Against the War, 1965</vt:lpstr>
      <vt:lpstr>Paris, 1968</vt:lpstr>
      <vt:lpstr>Prague Spring, 1968</vt:lpstr>
      <vt:lpstr>Yippies and Hippy Culture</vt:lpstr>
      <vt:lpstr>1968 Democratic National Convention</vt:lpstr>
      <vt:lpstr>Riots Following King Assassination, 1968</vt:lpstr>
      <vt:lpstr>Black Power</vt:lpstr>
      <vt:lpstr>Radical Feminism</vt:lpstr>
      <vt:lpstr>Latin American Marxist Intelligentsia</vt:lpstr>
      <vt:lpstr>Allende Administration</vt:lpstr>
      <vt:lpstr>Coup</vt:lpstr>
      <vt:lpstr>Restoring Order</vt:lpstr>
      <vt:lpstr>Consequences: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Stephens</dc:creator>
  <cp:lastModifiedBy>Cody Stephens</cp:lastModifiedBy>
  <cp:revision>131</cp:revision>
  <dcterms:created xsi:type="dcterms:W3CDTF">2018-07-31T13:19:14Z</dcterms:created>
  <dcterms:modified xsi:type="dcterms:W3CDTF">2018-09-06T17:25:37Z</dcterms:modified>
</cp:coreProperties>
</file>